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57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A146-370D-437E-8243-1E7F409D9486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22BC3-AB7C-4008-815E-C6FEFA22B4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2100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A146-370D-437E-8243-1E7F409D9486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22BC3-AB7C-4008-815E-C6FEFA22B4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5769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A146-370D-437E-8243-1E7F409D9486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22BC3-AB7C-4008-815E-C6FEFA22B4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6980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CA196-4154-4D01-B96B-3D6E3D2091A5}" type="datetimeFigureOut">
              <a:rPr lang="es-ES" smtClean="0"/>
              <a:pPr>
                <a:defRPr/>
              </a:pPr>
              <a:t>10/02/2021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D354A-00E9-4022-BC70-0461933FF8F3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523673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DDFB7-B062-4E7F-8FE6-157A77FE47DF}" type="datetimeFigureOut">
              <a:rPr lang="es-ES" smtClean="0"/>
              <a:pPr>
                <a:defRPr/>
              </a:pPr>
              <a:t>10/02/2021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3CD74-BAA8-4124-9F4B-46FBD50899AC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875053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FEE8A-FF9C-423A-9D36-912C19FC5D5F}" type="datetimeFigureOut">
              <a:rPr lang="es-ES" smtClean="0"/>
              <a:pPr>
                <a:defRPr/>
              </a:pPr>
              <a:t>10/02/2021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52109-602E-45D9-A964-A4352E534717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82789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C1330-9E05-4B26-AFFF-B6A94B8A3F83}" type="datetimeFigureOut">
              <a:rPr lang="es-ES" smtClean="0"/>
              <a:pPr>
                <a:defRPr/>
              </a:pPr>
              <a:t>10/02/2021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65998-BCD8-44B7-B915-9C628D635A83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763917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560CF-E031-4DA1-A397-3294E00EE069}" type="datetimeFigureOut">
              <a:rPr lang="es-ES" smtClean="0"/>
              <a:pPr>
                <a:defRPr/>
              </a:pPr>
              <a:t>10/02/2021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06B94-3303-4449-A121-FA772E02AFDC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9669415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FC021-2E14-4E7A-8CB1-9A30C92B83AA}" type="datetimeFigureOut">
              <a:rPr lang="es-ES" smtClean="0"/>
              <a:pPr>
                <a:defRPr/>
              </a:pPr>
              <a:t>10/02/2021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682BC-8CAC-4820-9E3B-9E6BB3F3C2E5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6122598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F24D2-7136-49C3-8F5A-F225EA6A23E5}" type="datetimeFigureOut">
              <a:rPr lang="es-ES" smtClean="0"/>
              <a:pPr>
                <a:defRPr/>
              </a:pPr>
              <a:t>10/02/2021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58F32-9F10-460F-B27E-496433A17E1C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5478667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F4224-4758-4DB9-B7D6-16C39BFBA932}" type="datetimeFigureOut">
              <a:rPr lang="es-ES" smtClean="0"/>
              <a:pPr>
                <a:defRPr/>
              </a:pPr>
              <a:t>10/02/2021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39FDA-DBFA-4A32-A60C-5D1A1AC58F6A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71880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A146-370D-437E-8243-1E7F409D9486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22BC3-AB7C-4008-815E-C6FEFA22B4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39784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E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9B12A-E01D-454E-8418-39DD1E6D8D5F}" type="datetimeFigureOut">
              <a:rPr lang="es-ES" smtClean="0"/>
              <a:pPr>
                <a:defRPr/>
              </a:pPr>
              <a:t>10/02/2021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FB3BC-B85F-41E5-B213-D66DB79F2DC6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862710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413DE-22C4-4B81-998E-BA62DDA7EB7A}" type="datetimeFigureOut">
              <a:rPr lang="es-ES" smtClean="0"/>
              <a:pPr>
                <a:defRPr/>
              </a:pPr>
              <a:t>10/02/2021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1124E-36D0-4C61-8F43-446D1D2B28B9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7414329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B040D-83A3-4353-84B3-08375693F93A}" type="datetimeFigureOut">
              <a:rPr lang="es-ES" smtClean="0"/>
              <a:pPr>
                <a:defRPr/>
              </a:pPr>
              <a:t>10/02/2021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6E8E6-2753-4452-AD4B-FA2E66FD61A2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9631768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0983-02AF-4896-A2B7-D80DD9E8EA5E}" type="datetimeFigureOut">
              <a:rPr lang="es-ES" smtClean="0"/>
              <a:pPr>
                <a:defRPr/>
              </a:pPr>
              <a:t>10/02/2021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AFF3E-5653-47C1-BE0F-1D1B00C09298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65761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A146-370D-437E-8243-1E7F409D9486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22BC3-AB7C-4008-815E-C6FEFA22B4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015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A146-370D-437E-8243-1E7F409D9486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22BC3-AB7C-4008-815E-C6FEFA22B4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1442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A146-370D-437E-8243-1E7F409D9486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22BC3-AB7C-4008-815E-C6FEFA22B4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632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A146-370D-437E-8243-1E7F409D9486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22BC3-AB7C-4008-815E-C6FEFA22B4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4440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A146-370D-437E-8243-1E7F409D9486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22BC3-AB7C-4008-815E-C6FEFA22B4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7567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A146-370D-437E-8243-1E7F409D9486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22BC3-AB7C-4008-815E-C6FEFA22B4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3461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A146-370D-437E-8243-1E7F409D9486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22BC3-AB7C-4008-815E-C6FEFA22B4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8411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9A146-370D-437E-8243-1E7F409D9486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22BC3-AB7C-4008-815E-C6FEFA22B4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8763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</a:p>
        </p:txBody>
      </p:sp>
      <p:sp>
        <p:nvSpPr>
          <p:cNvPr id="2051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5853DA9A-6E32-46DA-8B79-80320C94EF60}" type="datetimeFigureOut">
              <a:rPr lang="es-ES" smtClean="0"/>
              <a:pPr>
                <a:defRPr/>
              </a:pPr>
              <a:t>10/02/2021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4113753B-C705-4F3D-A744-8F6190B5D594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176369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33338"/>
            <a:ext cx="4292600" cy="1714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213225"/>
            <a:ext cx="9144000" cy="334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600" y="-25400"/>
            <a:ext cx="48514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tángulo 1"/>
          <p:cNvSpPr>
            <a:spLocks noChangeArrowheads="1"/>
          </p:cNvSpPr>
          <p:nvPr/>
        </p:nvSpPr>
        <p:spPr bwMode="auto">
          <a:xfrm>
            <a:off x="2027238" y="4378325"/>
            <a:ext cx="79232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-ES" alt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  <p:pic>
        <p:nvPicPr>
          <p:cNvPr id="6150" name="Imagen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16076"/>
            <a:ext cx="4292600" cy="262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CuadroTexto 10"/>
          <p:cNvSpPr txBox="1">
            <a:spLocks noChangeArrowheads="1"/>
          </p:cNvSpPr>
          <p:nvPr/>
        </p:nvSpPr>
        <p:spPr bwMode="auto">
          <a:xfrm>
            <a:off x="6011864" y="2290764"/>
            <a:ext cx="438308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ES" alt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HelveticaNeue LT 85 Heavy" panose="02000903040000020004" pitchFamily="2" charset="0"/>
                <a:ea typeface="MS PGothic" panose="020B0600070205080204" pitchFamily="34" charset="-128"/>
                <a:cs typeface="+mn-cs"/>
              </a:rPr>
              <a:t>ADMINISTRACIÓN</a:t>
            </a:r>
            <a:r>
              <a:rPr kumimoji="0" lang="es-ES" altLang="es-ES" sz="3200" b="0" i="0" u="none" strike="noStrike" kern="1200" cap="none" spc="0" normalizeH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HelveticaNeue LT 85 Heavy" panose="02000903040000020004" pitchFamily="2" charset="0"/>
                <a:ea typeface="MS PGothic" panose="020B0600070205080204" pitchFamily="34" charset="-128"/>
                <a:cs typeface="+mn-cs"/>
              </a:rPr>
              <a:t> LOCAL</a:t>
            </a:r>
            <a:endParaRPr kumimoji="0" lang="es-ES" altLang="es-ES" sz="3200" b="0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HelveticaNeue LT 85 Heavy" panose="02000903040000020004" pitchFamily="2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2" name="Rectángulo 5"/>
          <p:cNvSpPr>
            <a:spLocks noChangeArrowheads="1"/>
          </p:cNvSpPr>
          <p:nvPr/>
        </p:nvSpPr>
        <p:spPr bwMode="auto">
          <a:xfrm>
            <a:off x="8553450" y="1571625"/>
            <a:ext cx="2114550" cy="3238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altLang="es-ES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  <a:cs typeface="+mn-cs"/>
            </a:endParaRPr>
          </a:p>
        </p:txBody>
      </p:sp>
      <p:sp>
        <p:nvSpPr>
          <p:cNvPr id="13" name="Rectángulo 5"/>
          <p:cNvSpPr>
            <a:spLocks noChangeArrowheads="1"/>
          </p:cNvSpPr>
          <p:nvPr/>
        </p:nvSpPr>
        <p:spPr bwMode="auto">
          <a:xfrm>
            <a:off x="3255963" y="4589464"/>
            <a:ext cx="57531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alt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Neue LT 65 Medium" panose="02000603020000020004" pitchFamily="2" charset="0"/>
                <a:ea typeface="ＭＳ Ｐゴシック" pitchFamily="34" charset="-128"/>
                <a:cs typeface="+mn-cs"/>
              </a:rPr>
              <a:t>Oficina de empleo de Logroño</a:t>
            </a:r>
            <a:endParaRPr kumimoji="0" lang="es-ES" altLang="es-E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Neue LT 65 Medium" panose="02000603020000020004" pitchFamily="2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961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336600"/>
                </a:solidFill>
              </a:rPr>
              <a:t>Funcionarios de la </a:t>
            </a:r>
            <a:br>
              <a:rPr lang="es-ES" b="1" dirty="0" smtClean="0">
                <a:solidFill>
                  <a:srgbClr val="336600"/>
                </a:solidFill>
              </a:rPr>
            </a:br>
            <a:r>
              <a:rPr lang="es-ES" b="1" dirty="0" smtClean="0">
                <a:solidFill>
                  <a:srgbClr val="336600"/>
                </a:solidFill>
              </a:rPr>
              <a:t>Administración Local</a:t>
            </a:r>
            <a:endParaRPr lang="es-ES" b="1" dirty="0">
              <a:solidFill>
                <a:srgbClr val="3366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2400" dirty="0"/>
              <a:t>El personal al servicio de las entidades locales estará integrado por funcionarios de carrera, contratados en régimen de derecho laboral y personal eventual que desempeña puestos de confianza o asesoramiento </a:t>
            </a:r>
            <a:r>
              <a:rPr lang="es-ES" sz="2400" dirty="0" smtClean="0"/>
              <a:t>especial.</a:t>
            </a:r>
          </a:p>
          <a:p>
            <a:pPr marL="0" indent="0">
              <a:buNone/>
            </a:pPr>
            <a:endParaRPr lang="es-ES" sz="2400" dirty="0" smtClean="0"/>
          </a:p>
          <a:p>
            <a:pPr marL="0" indent="0">
              <a:buNone/>
            </a:pPr>
            <a:r>
              <a:rPr lang="es-ES" sz="2400" dirty="0" smtClean="0"/>
              <a:t>Las </a:t>
            </a:r>
            <a:r>
              <a:rPr lang="es-ES" sz="2400" dirty="0"/>
              <a:t>Corporaciones locales formarán públicamente su oferta de empleo, ajustándose a los criterios fijados en la normativa básica estatal.</a:t>
            </a:r>
          </a:p>
          <a:p>
            <a:pPr marL="0" indent="0">
              <a:buNone/>
            </a:pPr>
            <a:r>
              <a:rPr lang="es-ES" sz="2400" dirty="0" smtClean="0"/>
              <a:t>La </a:t>
            </a:r>
            <a:r>
              <a:rPr lang="es-ES" sz="2400" dirty="0"/>
              <a:t>selección de todo el personal, sea funcionario o laboral, debe realizarse de acuerdo con la oferta de empleo público, mediante convocatoria pública y a través del sistema de concurso, oposición o concurso-oposición libre en los que se garanticen, en todo caso, los principios constitucionales de igualdad, mérito y capacidad, así como el de publicidad.</a:t>
            </a:r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19" y="446088"/>
            <a:ext cx="1536418" cy="481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032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336600"/>
                </a:solidFill>
              </a:rPr>
              <a:t>Funcionarios de la </a:t>
            </a:r>
            <a:br>
              <a:rPr lang="es-ES" b="1" dirty="0" smtClean="0">
                <a:solidFill>
                  <a:srgbClr val="336600"/>
                </a:solidFill>
              </a:rPr>
            </a:br>
            <a:r>
              <a:rPr lang="es-ES" b="1" dirty="0" smtClean="0">
                <a:solidFill>
                  <a:srgbClr val="336600"/>
                </a:solidFill>
              </a:rPr>
              <a:t>administración local con habilitación Nacional</a:t>
            </a:r>
            <a:endParaRPr lang="es-ES" b="1" dirty="0">
              <a:solidFill>
                <a:srgbClr val="3366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2400" dirty="0"/>
              <a:t>La escala de funcionarios de administración local con habilitación de carácter nacional se subdivide en las siguientes </a:t>
            </a:r>
            <a:r>
              <a:rPr lang="es-ES" sz="2400" dirty="0" err="1"/>
              <a:t>subescalas</a:t>
            </a:r>
            <a:r>
              <a:rPr lang="es-ES" sz="2400" dirty="0"/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2000" dirty="0" smtClean="0"/>
              <a:t>	a</a:t>
            </a:r>
            <a:r>
              <a:rPr lang="es-ES" sz="2000" dirty="0"/>
              <a:t>) </a:t>
            </a:r>
            <a:r>
              <a:rPr lang="es-ES" sz="2000" dirty="0" smtClean="0"/>
              <a:t>Secretaría.</a:t>
            </a:r>
            <a:endParaRPr lang="es-ES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2000" dirty="0" smtClean="0"/>
              <a:t>	b</a:t>
            </a:r>
            <a:r>
              <a:rPr lang="es-ES" sz="2000" dirty="0"/>
              <a:t>) </a:t>
            </a:r>
            <a:r>
              <a:rPr lang="es-ES" sz="2000" dirty="0" smtClean="0"/>
              <a:t>Intervención-tesorería.</a:t>
            </a:r>
            <a:endParaRPr lang="es-ES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2000" dirty="0" smtClean="0"/>
              <a:t>	c</a:t>
            </a:r>
            <a:r>
              <a:rPr lang="es-ES" sz="2000" dirty="0"/>
              <a:t>) </a:t>
            </a:r>
            <a:r>
              <a:rPr lang="es-ES" sz="2000" dirty="0" smtClean="0"/>
              <a:t>Secretaría-intervención.</a:t>
            </a:r>
            <a:endParaRPr lang="es-ES" sz="2000" dirty="0"/>
          </a:p>
          <a:p>
            <a:pPr marL="0" indent="0">
              <a:buNone/>
            </a:pPr>
            <a:r>
              <a:rPr lang="es-ES" sz="2400" dirty="0" smtClean="0"/>
              <a:t>Los </a:t>
            </a:r>
            <a:r>
              <a:rPr lang="es-ES" sz="2400" dirty="0"/>
              <a:t>funcionarios de las </a:t>
            </a:r>
            <a:r>
              <a:rPr lang="es-ES" sz="2400" dirty="0" err="1"/>
              <a:t>subescalas</a:t>
            </a:r>
            <a:r>
              <a:rPr lang="es-ES" sz="2400" dirty="0"/>
              <a:t> de Secretaría e Intervención-tesorería estarán integrados en una de estas dos categorías: entrada o superior</a:t>
            </a:r>
            <a:r>
              <a:rPr lang="es-ES" sz="2400" dirty="0" smtClean="0"/>
              <a:t>.</a:t>
            </a:r>
          </a:p>
          <a:p>
            <a:pPr marL="0" indent="0">
              <a:buNone/>
            </a:pPr>
            <a:r>
              <a:rPr lang="es-ES" sz="2000" dirty="0"/>
              <a:t>La aprobación de la oferta de empleo público, selección, formación y habilitación de los funcionarios de administración local con habilitación de carácter nacional corresponde al Estado, a través del Ministerio de Hacienda y Administraciones Públicas, conforme a las bases y programas aprobados reglamentariamente</a:t>
            </a: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58" y="274638"/>
            <a:ext cx="1576057" cy="49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1759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XXX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XXXX" id="{28B19F85-5224-4955-8481-E1FD3949AA90}" vid="{338A0DD4-F680-4C08-AE02-67EA3CE477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243</Words>
  <Application>Microsoft Office PowerPoint</Application>
  <PresentationFormat>Panorámica</PresentationFormat>
  <Paragraphs>14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3" baseType="lpstr">
      <vt:lpstr>MS PGothic</vt:lpstr>
      <vt:lpstr>MS PGothic</vt:lpstr>
      <vt:lpstr>Arial</vt:lpstr>
      <vt:lpstr>Calibri</vt:lpstr>
      <vt:lpstr>Calibri Light</vt:lpstr>
      <vt:lpstr>HelveticaNeue LT 65 Medium</vt:lpstr>
      <vt:lpstr>HelveticaNeue LT 85 Heavy</vt:lpstr>
      <vt:lpstr>Wingdings</vt:lpstr>
      <vt:lpstr>Tema de Office</vt:lpstr>
      <vt:lpstr>XXXX</vt:lpstr>
      <vt:lpstr>Presentación de PowerPoint</vt:lpstr>
      <vt:lpstr>Funcionarios de la  Administración Local</vt:lpstr>
      <vt:lpstr>Funcionarios de la  administración local con habilitación Nacional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Vicente Pérez López-Torres</dc:creator>
  <cp:lastModifiedBy>Vicente Pérez López-Torres</cp:lastModifiedBy>
  <cp:revision>6</cp:revision>
  <dcterms:created xsi:type="dcterms:W3CDTF">2021-01-19T10:00:17Z</dcterms:created>
  <dcterms:modified xsi:type="dcterms:W3CDTF">2021-02-10T07:11:37Z</dcterms:modified>
</cp:coreProperties>
</file>